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 Id="rId6" Type="http://schemas.openxmlformats.org/officeDocument/2006/relationships/custom-properties" Target="docProps/custom.xml"/><Relationship Id="rId1" Type="http://schemas.microsoft.com/office/2011/relationships/webextensiontaskpanes" Target="ppt/webextensions/taskpanes.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4"/>
  </p:sldMasterIdLst>
  <p:sldIdLst>
    <p:sldId id="256" r:id="rId5"/>
    <p:sldId id="257" r:id="rId6"/>
    <p:sldId id="265" r:id="rId7"/>
    <p:sldId id="258" r:id="rId8"/>
    <p:sldId id="262" r:id="rId9"/>
    <p:sldId id="259" r:id="rId10"/>
    <p:sldId id="260" r:id="rId11"/>
    <p:sldId id="261" r:id="rId12"/>
    <p:sldId id="263" r:id="rId13"/>
    <p:sldId id="269" r:id="rId14"/>
    <p:sldId id="267" r:id="rId15"/>
    <p:sldId id="266" r:id="rId16"/>
    <p:sldId id="268" r:id="rId17"/>
    <p:sldId id="270"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C100C6-7E95-67C8-08FC-C0A8D0298B62}" name="Rojas Joseph" initials="RJ" userId="S::JRojas7@schools.nyc.gov::bedfeac9-26b1-4492-95d2-949f2d1474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5EF4C1-12FC-472D-8C59-D5D10E3C0CF3}" v="1" dt="2022-04-23T22:21:08.9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920" autoAdjust="0"/>
    <p:restoredTop sz="94660"/>
  </p:normalViewPr>
  <p:slideViewPr>
    <p:cSldViewPr snapToGrid="0">
      <p:cViewPr varScale="1">
        <p:scale>
          <a:sx n="129" d="100"/>
          <a:sy n="129" d="100"/>
        </p:scale>
        <p:origin x="3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microsoft.com/office/2018/10/relationships/authors" Target="authors.xml"/><Relationship Id="rId24" Type="http://schemas.microsoft.com/office/2015/10/relationships/revisionInfo" Target="revisionInfo.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presProps" Target="presProps.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23FEA57E-7C1A-457B-A4CD-5DCEB057B502}" type="datetime1">
              <a:rPr lang="en-US" smtClean="0"/>
              <a:t>5/12/22</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Sample Footer Text</a:t>
            </a:r>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382097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01AF2CE-4F37-411C-A3EE-BBBE223265BF}"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39757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6083D4-708C-4BB5-B4FD-30CE9FA12FD5}"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4378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D239B2-65BC-4C2A-A62B-3EABFE9590E4}" type="datetime1">
              <a:rPr lang="en-US" smtClean="0"/>
              <a:t>5/12/22</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155399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E05F5A-E4A3-476F-A89E-C2B73F2431E4}" type="datetime1">
              <a:rPr lang="en-US" smtClean="0"/>
              <a:t>5/12/22</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121272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761515-4A26-4F31-9F61-5A10B1FABBFC}" type="datetime1">
              <a:rPr lang="en-US" smtClean="0"/>
              <a:t>5/12/22</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246773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5DC65-7D1F-4BAB-9695-F7E734143E14}" type="datetime1">
              <a:rPr lang="en-US" smtClean="0"/>
              <a:t>5/12/22</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20814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624077-BD55-4036-8E92-6558FDF3B653}" type="datetime1">
              <a:rPr lang="en-US" smtClean="0"/>
              <a:t>5/12/22</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661846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4225F2-7107-4609-BCC2-77C63064A5E8}" type="datetime1">
              <a:rPr lang="en-US" smtClean="0"/>
              <a:t>5/12/22</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45693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FE42E8-8B57-452D-A122-4DCE9AC771EF}" type="datetime1">
              <a:rPr lang="en-US" smtClean="0"/>
              <a:t>5/12/22</a:t>
            </a:fld>
            <a:endParaRPr lang="en-US"/>
          </a:p>
        </p:txBody>
      </p:sp>
      <p:sp>
        <p:nvSpPr>
          <p:cNvPr id="6" name="Footer Placeholder 5"/>
          <p:cNvSpPr>
            <a:spLocks noGrp="1"/>
          </p:cNvSpPr>
          <p:nvPr>
            <p:ph type="ftr" sz="quarter" idx="11"/>
          </p:nvPr>
        </p:nvSpPr>
        <p:spPr/>
        <p:txBody>
          <a:bodyPr/>
          <a:lstStyle/>
          <a:p>
            <a:r>
              <a:rPr lang="en-US"/>
              <a:t>Sample Footer Text</a:t>
            </a:r>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279417090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346908953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1598005502"/>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E42E8-8B57-452D-A122-4DCE9AC771EF}"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36863414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3FE42E8-8B57-452D-A122-4DCE9AC771EF}" type="datetime1">
              <a:rPr lang="en-US" smtClean="0"/>
              <a:t>5/12/22</a:t>
            </a:fld>
            <a:endParaRPr lang="en-US"/>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320472212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3FE42E8-8B57-452D-A122-4DCE9AC771EF}" type="datetime1">
              <a:rPr lang="en-US" smtClean="0"/>
              <a:t>5/12/22</a:t>
            </a:fld>
            <a:endParaRPr lang="en-US"/>
          </a:p>
        </p:txBody>
      </p:sp>
      <p:sp>
        <p:nvSpPr>
          <p:cNvPr id="8" name="Footer Placeholder 7"/>
          <p:cNvSpPr>
            <a:spLocks noGrp="1"/>
          </p:cNvSpPr>
          <p:nvPr>
            <p:ph type="ftr" sz="quarter" idx="11"/>
          </p:nvPr>
        </p:nvSpPr>
        <p:spPr>
          <a:xfrm>
            <a:off x="561111" y="6391838"/>
            <a:ext cx="3644282" cy="304801"/>
          </a:xfrm>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8E28480-1C08-4458-AD97-0283E6FFD09D}" type="slidenum">
              <a:rPr lang="en-US" smtClean="0"/>
              <a:pPr/>
              <a:t>‹#›</a:t>
            </a:fld>
            <a:endParaRPr lang="en-US"/>
          </a:p>
        </p:txBody>
      </p:sp>
    </p:spTree>
    <p:extLst>
      <p:ext uri="{BB962C8B-B14F-4D97-AF65-F5344CB8AC3E}">
        <p14:creationId xmlns:p14="http://schemas.microsoft.com/office/powerpoint/2010/main" val="326678166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11789749-A4CD-447F-8298-2B7988C91CEA}"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9776857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A0444D3-C0BA-4587-A56C-581AB9F841BE}" type="datetime1">
              <a:rPr lang="en-US" smtClean="0"/>
              <a:t>5/12/22</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2052788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3FE42E8-8B57-452D-A122-4DCE9AC771EF}" type="datetime1">
              <a:rPr lang="en-US" smtClean="0"/>
              <a:t>5/12/22</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Sample Footer Text</a:t>
            </a:r>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65460998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www.schools.nyc.gov/school-life/safe-schools/school-safety/parent-guide-to-school-safety-and-emergency-preparedness" TargetMode="External"/><Relationship Id="rId3" Type="http://schemas.openxmlformats.org/officeDocument/2006/relationships/image" Target="../media/image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E052F5D-A10F-D0CD-87E6-6D1120840986}"/>
              </a:ext>
            </a:extLst>
          </p:cNvPr>
          <p:cNvPicPr>
            <a:picLocks noChangeAspect="1"/>
          </p:cNvPicPr>
          <p:nvPr/>
        </p:nvPicPr>
        <p:blipFill rotWithShape="1">
          <a:blip r:embed="rId2"/>
          <a:srcRect l="12556" r="24555" b="-1"/>
          <a:stretch/>
        </p:blipFill>
        <p:spPr>
          <a:xfrm>
            <a:off x="1" y="10"/>
            <a:ext cx="6096000" cy="6857990"/>
          </a:xfrm>
          <a:prstGeom prst="rect">
            <a:avLst/>
          </a:prstGeom>
        </p:spPr>
      </p:pic>
      <p:sp>
        <p:nvSpPr>
          <p:cNvPr id="2" name="Title 1">
            <a:extLst>
              <a:ext uri="{FF2B5EF4-FFF2-40B4-BE49-F238E27FC236}">
                <a16:creationId xmlns:a16="http://schemas.microsoft.com/office/drawing/2014/main" xmlns="" id="{11DABA15-510A-4DD0-B764-D73D0BCA5599}"/>
              </a:ext>
            </a:extLst>
          </p:cNvPr>
          <p:cNvSpPr>
            <a:spLocks noGrp="1"/>
          </p:cNvSpPr>
          <p:nvPr>
            <p:ph type="ctrTitle"/>
          </p:nvPr>
        </p:nvSpPr>
        <p:spPr>
          <a:xfrm>
            <a:off x="6276814" y="868717"/>
            <a:ext cx="4981736" cy="2057400"/>
          </a:xfrm>
        </p:spPr>
        <p:txBody>
          <a:bodyPr>
            <a:normAutofit/>
          </a:bodyPr>
          <a:lstStyle/>
          <a:p>
            <a:pPr algn="ctr"/>
            <a:r>
              <a:rPr lang="en-US" sz="3200" dirty="0"/>
              <a:t>Walter H. Crowley, I.S. 5</a:t>
            </a:r>
          </a:p>
        </p:txBody>
      </p:sp>
      <p:sp>
        <p:nvSpPr>
          <p:cNvPr id="3" name="Subtitle 2">
            <a:extLst>
              <a:ext uri="{FF2B5EF4-FFF2-40B4-BE49-F238E27FC236}">
                <a16:creationId xmlns:a16="http://schemas.microsoft.com/office/drawing/2014/main" xmlns="" id="{B51B8D30-5981-4B9F-8DDF-3F6B0B8B51A9}"/>
              </a:ext>
            </a:extLst>
          </p:cNvPr>
          <p:cNvSpPr>
            <a:spLocks noGrp="1"/>
          </p:cNvSpPr>
          <p:nvPr>
            <p:ph type="subTitle" idx="1"/>
          </p:nvPr>
        </p:nvSpPr>
        <p:spPr>
          <a:xfrm>
            <a:off x="6440122" y="3034287"/>
            <a:ext cx="4655120" cy="1464271"/>
          </a:xfrm>
        </p:spPr>
        <p:txBody>
          <a:bodyPr>
            <a:normAutofit fontScale="92500" lnSpcReduction="10000"/>
          </a:bodyPr>
          <a:lstStyle/>
          <a:p>
            <a:pPr algn="ctr"/>
            <a:r>
              <a:rPr lang="en-US" sz="2400" dirty="0" smtClean="0">
                <a:solidFill>
                  <a:schemeClr val="bg1"/>
                </a:solidFill>
                <a:latin typeface="Comic Sans MS" panose="030F0702030302020204" pitchFamily="66" charset="0"/>
              </a:rPr>
              <a:t>Kelly </a:t>
            </a:r>
            <a:r>
              <a:rPr lang="en-US" sz="2400" dirty="0" err="1" smtClean="0">
                <a:solidFill>
                  <a:schemeClr val="bg1"/>
                </a:solidFill>
                <a:latin typeface="Comic Sans MS" panose="030F0702030302020204" pitchFamily="66" charset="0"/>
              </a:rPr>
              <a:t>Nepogoda</a:t>
            </a:r>
            <a:r>
              <a:rPr lang="en-US" sz="2400" dirty="0" smtClean="0">
                <a:solidFill>
                  <a:schemeClr val="bg1"/>
                </a:solidFill>
                <a:latin typeface="Comic Sans MS" panose="030F0702030302020204" pitchFamily="66" charset="0"/>
              </a:rPr>
              <a:t>, Principal </a:t>
            </a:r>
          </a:p>
          <a:p>
            <a:pPr algn="ctr"/>
            <a:r>
              <a:rPr lang="en-US" sz="1900" i="1" dirty="0" smtClean="0">
                <a:solidFill>
                  <a:schemeClr val="bg1"/>
                </a:solidFill>
                <a:latin typeface="Comic Sans MS" panose="030F0702030302020204" pitchFamily="66" charset="0"/>
              </a:rPr>
              <a:t>Community Grade Level Presentations </a:t>
            </a:r>
          </a:p>
          <a:p>
            <a:pPr algn="ctr"/>
            <a:r>
              <a:rPr lang="en-US" sz="1900" i="1" dirty="0" smtClean="0">
                <a:solidFill>
                  <a:schemeClr val="bg1"/>
                </a:solidFill>
                <a:latin typeface="Comic Sans MS" panose="030F0702030302020204" pitchFamily="66" charset="0"/>
              </a:rPr>
              <a:t>April 2022</a:t>
            </a:r>
            <a:endParaRPr lang="en-US" sz="1900" i="1"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1332561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5BF715-43E3-45DA-AEF5-DF6B7C26D8BE}"/>
              </a:ext>
            </a:extLst>
          </p:cNvPr>
          <p:cNvSpPr>
            <a:spLocks noGrp="1"/>
          </p:cNvSpPr>
          <p:nvPr>
            <p:ph type="title"/>
          </p:nvPr>
        </p:nvSpPr>
        <p:spPr>
          <a:xfrm>
            <a:off x="3200400" y="973668"/>
            <a:ext cx="6715967" cy="706964"/>
          </a:xfrm>
        </p:spPr>
        <p:txBody>
          <a:bodyPr/>
          <a:lstStyle/>
          <a:p>
            <a:r>
              <a:rPr lang="en-US" dirty="0" smtClean="0"/>
              <a:t>I.S. 5 Community Teams</a:t>
            </a:r>
            <a:endParaRPr lang="en-US" dirty="0"/>
          </a:p>
        </p:txBody>
      </p:sp>
      <p:sp>
        <p:nvSpPr>
          <p:cNvPr id="3" name="Content Placeholder 2">
            <a:extLst>
              <a:ext uri="{FF2B5EF4-FFF2-40B4-BE49-F238E27FC236}">
                <a16:creationId xmlns:a16="http://schemas.microsoft.com/office/drawing/2014/main" xmlns="" id="{B987BE45-BAA2-4E60-8688-82A273FC2F80}"/>
              </a:ext>
            </a:extLst>
          </p:cNvPr>
          <p:cNvSpPr>
            <a:spLocks noGrp="1"/>
          </p:cNvSpPr>
          <p:nvPr>
            <p:ph idx="1"/>
          </p:nvPr>
        </p:nvSpPr>
        <p:spPr>
          <a:xfrm>
            <a:off x="1524000" y="2183072"/>
            <a:ext cx="8722282" cy="4168302"/>
          </a:xfrm>
        </p:spPr>
        <p:txBody>
          <a:bodyPr>
            <a:noAutofit/>
          </a:bodyPr>
          <a:lstStyle/>
          <a:p>
            <a:r>
              <a:rPr lang="en-US" sz="1050" dirty="0" smtClean="0">
                <a:solidFill>
                  <a:srgbClr val="7030A0"/>
                </a:solidFill>
              </a:rPr>
              <a:t>Community of Scholars Team:</a:t>
            </a:r>
          </a:p>
          <a:p>
            <a:pPr lvl="1"/>
            <a:r>
              <a:rPr lang="en-US" sz="1050" dirty="0" smtClean="0">
                <a:solidFill>
                  <a:srgbClr val="7030A0"/>
                </a:solidFill>
              </a:rPr>
              <a:t>Christina Koenig, Assistant Principal </a:t>
            </a:r>
          </a:p>
          <a:p>
            <a:pPr lvl="1"/>
            <a:r>
              <a:rPr lang="en-US" sz="1050" dirty="0" smtClean="0">
                <a:solidFill>
                  <a:srgbClr val="7030A0"/>
                </a:solidFill>
              </a:rPr>
              <a:t>Athena Levan, School Counselor</a:t>
            </a:r>
          </a:p>
          <a:p>
            <a:pPr lvl="1"/>
            <a:r>
              <a:rPr lang="en-US" sz="1050" dirty="0" smtClean="0">
                <a:solidFill>
                  <a:srgbClr val="7030A0"/>
                </a:solidFill>
              </a:rPr>
              <a:t>Jasmine </a:t>
            </a:r>
            <a:r>
              <a:rPr lang="en-US" sz="1050" dirty="0" err="1" smtClean="0">
                <a:solidFill>
                  <a:srgbClr val="7030A0"/>
                </a:solidFill>
              </a:rPr>
              <a:t>Rengel</a:t>
            </a:r>
            <a:r>
              <a:rPr lang="en-US" sz="1050" dirty="0" smtClean="0">
                <a:solidFill>
                  <a:srgbClr val="7030A0"/>
                </a:solidFill>
              </a:rPr>
              <a:t>, Dean </a:t>
            </a:r>
          </a:p>
          <a:p>
            <a:r>
              <a:rPr lang="en-US" sz="1050" dirty="0" smtClean="0">
                <a:solidFill>
                  <a:srgbClr val="7030A0"/>
                </a:solidFill>
              </a:rPr>
              <a:t>Community of Experts Team:</a:t>
            </a:r>
          </a:p>
          <a:p>
            <a:pPr lvl="1"/>
            <a:r>
              <a:rPr lang="en-US" sz="1050" dirty="0" smtClean="0">
                <a:solidFill>
                  <a:srgbClr val="7030A0"/>
                </a:solidFill>
              </a:rPr>
              <a:t>Ebony McLean, Assistant Principal </a:t>
            </a:r>
          </a:p>
          <a:p>
            <a:pPr lvl="1"/>
            <a:r>
              <a:rPr lang="en-US" sz="1050" dirty="0" smtClean="0">
                <a:solidFill>
                  <a:srgbClr val="7030A0"/>
                </a:solidFill>
              </a:rPr>
              <a:t>Johanne Etienne, School Counselor</a:t>
            </a:r>
          </a:p>
          <a:p>
            <a:pPr lvl="1"/>
            <a:r>
              <a:rPr lang="en-US" sz="1050" dirty="0" smtClean="0">
                <a:solidFill>
                  <a:srgbClr val="7030A0"/>
                </a:solidFill>
              </a:rPr>
              <a:t>Robert </a:t>
            </a:r>
            <a:r>
              <a:rPr lang="en-US" sz="1050" dirty="0" err="1" smtClean="0">
                <a:solidFill>
                  <a:srgbClr val="7030A0"/>
                </a:solidFill>
              </a:rPr>
              <a:t>Gratereaux</a:t>
            </a:r>
            <a:r>
              <a:rPr lang="en-US" sz="1050" dirty="0" smtClean="0">
                <a:solidFill>
                  <a:srgbClr val="7030A0"/>
                </a:solidFill>
              </a:rPr>
              <a:t>, Dean </a:t>
            </a:r>
          </a:p>
          <a:p>
            <a:r>
              <a:rPr lang="en-US" sz="1050" dirty="0" smtClean="0">
                <a:solidFill>
                  <a:srgbClr val="7030A0"/>
                </a:solidFill>
              </a:rPr>
              <a:t>Community of Innovators Team:</a:t>
            </a:r>
          </a:p>
          <a:p>
            <a:pPr lvl="1"/>
            <a:r>
              <a:rPr lang="en-US" sz="1050" dirty="0" smtClean="0">
                <a:solidFill>
                  <a:srgbClr val="7030A0"/>
                </a:solidFill>
              </a:rPr>
              <a:t>William Morgan, Assistant Principal</a:t>
            </a:r>
          </a:p>
          <a:p>
            <a:pPr lvl="1"/>
            <a:r>
              <a:rPr lang="en-US" sz="1050" dirty="0" smtClean="0">
                <a:solidFill>
                  <a:srgbClr val="7030A0"/>
                </a:solidFill>
              </a:rPr>
              <a:t>Marjorie Miller, School Counselor</a:t>
            </a:r>
          </a:p>
          <a:p>
            <a:pPr lvl="1"/>
            <a:r>
              <a:rPr lang="en-US" sz="1050" dirty="0" smtClean="0">
                <a:solidFill>
                  <a:srgbClr val="7030A0"/>
                </a:solidFill>
              </a:rPr>
              <a:t>Kathleen </a:t>
            </a:r>
            <a:r>
              <a:rPr lang="en-US" sz="1050" dirty="0" err="1" smtClean="0">
                <a:solidFill>
                  <a:srgbClr val="7030A0"/>
                </a:solidFill>
              </a:rPr>
              <a:t>Jaccard</a:t>
            </a:r>
            <a:r>
              <a:rPr lang="en-US" sz="1050" dirty="0" smtClean="0">
                <a:solidFill>
                  <a:srgbClr val="7030A0"/>
                </a:solidFill>
              </a:rPr>
              <a:t>, Dean</a:t>
            </a:r>
          </a:p>
          <a:p>
            <a:r>
              <a:rPr lang="en-US" sz="1050" dirty="0" smtClean="0">
                <a:solidFill>
                  <a:srgbClr val="7030A0"/>
                </a:solidFill>
              </a:rPr>
              <a:t>Community of Leaders Team:</a:t>
            </a:r>
          </a:p>
          <a:p>
            <a:pPr lvl="1"/>
            <a:r>
              <a:rPr lang="en-US" sz="1050" dirty="0" smtClean="0">
                <a:solidFill>
                  <a:srgbClr val="7030A0"/>
                </a:solidFill>
              </a:rPr>
              <a:t>Sheryl Winkler, Assistant Principal </a:t>
            </a:r>
          </a:p>
          <a:p>
            <a:pPr lvl="1"/>
            <a:r>
              <a:rPr lang="en-US" sz="1050" dirty="0" smtClean="0">
                <a:solidFill>
                  <a:srgbClr val="7030A0"/>
                </a:solidFill>
              </a:rPr>
              <a:t>Jamie Murphy, School Counselor</a:t>
            </a:r>
          </a:p>
          <a:p>
            <a:pPr lvl="1"/>
            <a:r>
              <a:rPr lang="en-US" sz="1050" dirty="0" smtClean="0">
                <a:solidFill>
                  <a:srgbClr val="7030A0"/>
                </a:solidFill>
              </a:rPr>
              <a:t>Joseph Rojas, Dean</a:t>
            </a:r>
          </a:p>
          <a:p>
            <a:pPr lvl="1"/>
            <a:endParaRPr lang="en-US" sz="1400" dirty="0">
              <a:solidFill>
                <a:srgbClr val="7030A0"/>
              </a:solidFill>
            </a:endParaRPr>
          </a:p>
        </p:txBody>
      </p:sp>
    </p:spTree>
    <p:extLst>
      <p:ext uri="{BB962C8B-B14F-4D97-AF65-F5344CB8AC3E}">
        <p14:creationId xmlns:p14="http://schemas.microsoft.com/office/powerpoint/2010/main" val="2085463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3192" y="2405796"/>
            <a:ext cx="4710387" cy="2283824"/>
          </a:xfrm>
        </p:spPr>
        <p:txBody>
          <a:bodyPr/>
          <a:lstStyle/>
          <a:p>
            <a:r>
              <a:rPr lang="en-US" sz="2400" dirty="0" smtClean="0"/>
              <a:t>Upon arriving back from April break, all community grade level groups had a special auditorium presentation to reiterate our safety and security practices at I.S. 5 </a:t>
            </a:r>
            <a:endParaRPr lang="en-US" sz="2400" dirty="0"/>
          </a:p>
        </p:txBody>
      </p:sp>
      <p:sp>
        <p:nvSpPr>
          <p:cNvPr id="3" name="Text Placeholder 2"/>
          <p:cNvSpPr>
            <a:spLocks noGrp="1"/>
          </p:cNvSpPr>
          <p:nvPr>
            <p:ph type="body" idx="1"/>
          </p:nvPr>
        </p:nvSpPr>
        <p:spPr>
          <a:xfrm>
            <a:off x="6887320" y="2677645"/>
            <a:ext cx="4983403" cy="3534033"/>
          </a:xfrm>
        </p:spPr>
        <p:txBody>
          <a:bodyPr>
            <a:normAutofit fontScale="62500" lnSpcReduction="20000"/>
          </a:bodyPr>
          <a:lstStyle/>
          <a:p>
            <a:pPr algn="ctr"/>
            <a:r>
              <a:rPr lang="en-US" sz="2900" dirty="0" smtClean="0"/>
              <a:t>What was discussed with all students?</a:t>
            </a:r>
          </a:p>
          <a:p>
            <a:pPr algn="ctr"/>
            <a:endParaRPr lang="en-US" sz="2900" dirty="0" smtClean="0"/>
          </a:p>
          <a:p>
            <a:pPr algn="ctr"/>
            <a:r>
              <a:rPr lang="en-US" sz="2900" dirty="0" smtClean="0"/>
              <a:t>Protocols for breakfast program</a:t>
            </a:r>
          </a:p>
          <a:p>
            <a:pPr algn="ctr"/>
            <a:r>
              <a:rPr lang="en-US" sz="2900" dirty="0" err="1" smtClean="0"/>
              <a:t>i.s</a:t>
            </a:r>
            <a:r>
              <a:rPr lang="en-US" sz="2900" dirty="0" smtClean="0"/>
              <a:t>. 5 cell phone policy (CR </a:t>
            </a:r>
            <a:r>
              <a:rPr lang="en-US" sz="2900" dirty="0" smtClean="0"/>
              <a:t>A413)</a:t>
            </a:r>
            <a:endParaRPr lang="en-US" sz="2900" dirty="0" smtClean="0"/>
          </a:p>
          <a:p>
            <a:pPr algn="ctr"/>
            <a:r>
              <a:rPr lang="en-US" sz="2900" dirty="0" smtClean="0"/>
              <a:t>Community lanyards</a:t>
            </a:r>
          </a:p>
          <a:p>
            <a:pPr algn="ctr"/>
            <a:r>
              <a:rPr lang="en-US" sz="2900" dirty="0" smtClean="0"/>
              <a:t>Hallway and bathroom passes</a:t>
            </a:r>
          </a:p>
          <a:p>
            <a:pPr algn="ctr"/>
            <a:r>
              <a:rPr lang="en-US" sz="2900" dirty="0" smtClean="0"/>
              <a:t>Hats, hoodies and clothing choices</a:t>
            </a:r>
          </a:p>
          <a:p>
            <a:pPr algn="ctr"/>
            <a:r>
              <a:rPr lang="en-US" sz="2900" dirty="0" smtClean="0"/>
              <a:t>Beverages inside school</a:t>
            </a:r>
          </a:p>
          <a:p>
            <a:pPr algn="ctr"/>
            <a:r>
              <a:rPr lang="en-US" sz="2900" dirty="0" smtClean="0"/>
              <a:t>attendance </a:t>
            </a:r>
          </a:p>
          <a:p>
            <a:pPr algn="ctr"/>
            <a:endParaRPr lang="en-US" dirty="0" smtClean="0"/>
          </a:p>
          <a:p>
            <a:pPr algn="ctr"/>
            <a:endParaRPr lang="en-US" dirty="0" smtClean="0"/>
          </a:p>
          <a:p>
            <a:pPr algn="ctr"/>
            <a:endParaRPr lang="en-US" dirty="0" smtClean="0"/>
          </a:p>
          <a:p>
            <a:pPr algn="ctr"/>
            <a:endParaRPr lang="en-US" dirty="0"/>
          </a:p>
        </p:txBody>
      </p:sp>
    </p:spTree>
    <p:extLst>
      <p:ext uri="{BB962C8B-B14F-4D97-AF65-F5344CB8AC3E}">
        <p14:creationId xmlns:p14="http://schemas.microsoft.com/office/powerpoint/2010/main" val="3461616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40D047-085E-4C3A-B504-5F3EB28BB2B5}"/>
              </a:ext>
            </a:extLst>
          </p:cNvPr>
          <p:cNvSpPr>
            <a:spLocks noGrp="1"/>
          </p:cNvSpPr>
          <p:nvPr>
            <p:ph type="title"/>
          </p:nvPr>
        </p:nvSpPr>
        <p:spPr/>
        <p:txBody>
          <a:bodyPr/>
          <a:lstStyle/>
          <a:p>
            <a:r>
              <a:rPr lang="en-US" dirty="0"/>
              <a:t>           Breakfast – 7:40am – 8:10am</a:t>
            </a:r>
          </a:p>
        </p:txBody>
      </p:sp>
      <p:sp>
        <p:nvSpPr>
          <p:cNvPr id="3" name="Content Placeholder 2">
            <a:extLst>
              <a:ext uri="{FF2B5EF4-FFF2-40B4-BE49-F238E27FC236}">
                <a16:creationId xmlns:a16="http://schemas.microsoft.com/office/drawing/2014/main" xmlns="" id="{E82C3424-D6B4-45CD-9983-7E3952F72D81}"/>
              </a:ext>
            </a:extLst>
          </p:cNvPr>
          <p:cNvSpPr>
            <a:spLocks noGrp="1"/>
          </p:cNvSpPr>
          <p:nvPr>
            <p:ph idx="1"/>
          </p:nvPr>
        </p:nvSpPr>
        <p:spPr/>
        <p:txBody>
          <a:bodyPr>
            <a:normAutofit lnSpcReduction="10000"/>
          </a:bodyPr>
          <a:lstStyle/>
          <a:p>
            <a:r>
              <a:rPr lang="en-US" dirty="0"/>
              <a:t>There will no longer grab and go breakfast that you use to get at your community door when you entered the building in the morning.  </a:t>
            </a:r>
          </a:p>
          <a:p>
            <a:r>
              <a:rPr lang="en-US" b="1" dirty="0"/>
              <a:t>Breakfast will now be served in the large cafeteria.  At 7:40am – 8:10am.  </a:t>
            </a:r>
            <a:r>
              <a:rPr lang="en-US" dirty="0"/>
              <a:t>You must go through the front of the school and turn immediately to your right to enter the large cafeteria.  Please note – make sure to have your health screener completed on paper or completed on your cell phone in order to enter the building.</a:t>
            </a:r>
          </a:p>
          <a:p>
            <a:r>
              <a:rPr lang="en-US" dirty="0"/>
              <a:t>Please note – once you are in cafeteria for breakfast.  ALL CELL PHONE AND ELECTRONIC DEVICES must be turned off and put away.</a:t>
            </a:r>
          </a:p>
          <a:p>
            <a:r>
              <a:rPr lang="en-US" dirty="0"/>
              <a:t>Finally, once you have entered the cafeteria you cannot leave the cafeteria until the bell rings, and you are dismissed to go to homeroom.</a:t>
            </a:r>
          </a:p>
          <a:p>
            <a:endParaRPr lang="en-US" dirty="0"/>
          </a:p>
        </p:txBody>
      </p:sp>
    </p:spTree>
    <p:extLst>
      <p:ext uri="{BB962C8B-B14F-4D97-AF65-F5344CB8AC3E}">
        <p14:creationId xmlns:p14="http://schemas.microsoft.com/office/powerpoint/2010/main" val="23754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9A7353-8A4A-423B-87E0-6D4DECA810B6}"/>
              </a:ext>
            </a:extLst>
          </p:cNvPr>
          <p:cNvSpPr>
            <a:spLocks noGrp="1"/>
          </p:cNvSpPr>
          <p:nvPr>
            <p:ph type="title"/>
          </p:nvPr>
        </p:nvSpPr>
        <p:spPr/>
        <p:txBody>
          <a:bodyPr/>
          <a:lstStyle/>
          <a:p>
            <a:r>
              <a:rPr lang="en-US" dirty="0"/>
              <a:t>Cell Phones</a:t>
            </a:r>
          </a:p>
        </p:txBody>
      </p:sp>
      <p:sp>
        <p:nvSpPr>
          <p:cNvPr id="3" name="Content Placeholder 2">
            <a:extLst>
              <a:ext uri="{FF2B5EF4-FFF2-40B4-BE49-F238E27FC236}">
                <a16:creationId xmlns:a16="http://schemas.microsoft.com/office/drawing/2014/main" xmlns="" id="{901AD5AF-B2B9-43E8-9B1D-2DC2CD286727}"/>
              </a:ext>
            </a:extLst>
          </p:cNvPr>
          <p:cNvSpPr>
            <a:spLocks noGrp="1"/>
          </p:cNvSpPr>
          <p:nvPr>
            <p:ph idx="1"/>
          </p:nvPr>
        </p:nvSpPr>
        <p:spPr/>
        <p:txBody>
          <a:bodyPr/>
          <a:lstStyle/>
          <a:p>
            <a:r>
              <a:rPr lang="en-US" dirty="0"/>
              <a:t>All Students – once you have entered the school building, your cell phone must be turned off and put away.</a:t>
            </a:r>
          </a:p>
          <a:p>
            <a:r>
              <a:rPr lang="en-US" dirty="0"/>
              <a:t>If your phone is confiscated (taken away) from you, your parent will be contacted and at the end of the school day you can retrieve your cell phone from the main office.  </a:t>
            </a:r>
          </a:p>
          <a:p>
            <a:r>
              <a:rPr lang="en-US" dirty="0"/>
              <a:t>If this happens more than twice (two times), you parent will be contacted and only they can retrieve your cell phone.  It will not be given back to you, only to your parent.</a:t>
            </a:r>
          </a:p>
          <a:p>
            <a:r>
              <a:rPr lang="en-US" dirty="0"/>
              <a:t>Just a reminder, you and parents had signed a cell phone contract at the beginning of the school year, regarding our school cell phone policy.</a:t>
            </a:r>
          </a:p>
        </p:txBody>
      </p:sp>
    </p:spTree>
    <p:extLst>
      <p:ext uri="{BB962C8B-B14F-4D97-AF65-F5344CB8AC3E}">
        <p14:creationId xmlns:p14="http://schemas.microsoft.com/office/powerpoint/2010/main" val="1543824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4B90A8-C2AC-43E6-8F31-66338C6F7D86}"/>
              </a:ext>
            </a:extLst>
          </p:cNvPr>
          <p:cNvSpPr>
            <a:spLocks noGrp="1"/>
          </p:cNvSpPr>
          <p:nvPr>
            <p:ph type="title"/>
          </p:nvPr>
        </p:nvSpPr>
        <p:spPr/>
        <p:txBody>
          <a:bodyPr/>
          <a:lstStyle/>
          <a:p>
            <a:r>
              <a:rPr lang="en-US" dirty="0" smtClean="0"/>
              <a:t>School Community Lanyards</a:t>
            </a:r>
            <a:endParaRPr lang="en-US" dirty="0"/>
          </a:p>
        </p:txBody>
      </p:sp>
      <p:sp>
        <p:nvSpPr>
          <p:cNvPr id="3" name="Content Placeholder 2">
            <a:extLst>
              <a:ext uri="{FF2B5EF4-FFF2-40B4-BE49-F238E27FC236}">
                <a16:creationId xmlns:a16="http://schemas.microsoft.com/office/drawing/2014/main" xmlns="" id="{E5D3FECD-A751-4678-9E2E-2D3BB7259E6D}"/>
              </a:ext>
            </a:extLst>
          </p:cNvPr>
          <p:cNvSpPr>
            <a:spLocks noGrp="1"/>
          </p:cNvSpPr>
          <p:nvPr>
            <p:ph idx="1"/>
          </p:nvPr>
        </p:nvSpPr>
        <p:spPr/>
        <p:txBody>
          <a:bodyPr>
            <a:normAutofit lnSpcReduction="10000"/>
          </a:bodyPr>
          <a:lstStyle/>
          <a:p>
            <a:r>
              <a:rPr lang="en-US" dirty="0"/>
              <a:t>As you are all aware, </a:t>
            </a:r>
            <a:r>
              <a:rPr lang="en-US" dirty="0" smtClean="0"/>
              <a:t>your community teams have </a:t>
            </a:r>
            <a:r>
              <a:rPr lang="en-US" dirty="0"/>
              <a:t>been asking you at the door to show your lanyards and IDs.</a:t>
            </a:r>
          </a:p>
          <a:p>
            <a:r>
              <a:rPr lang="en-US" dirty="0"/>
              <a:t>For security and safety reasons, it is mandatory that all students wear their community lanyard attached to their school </a:t>
            </a:r>
            <a:r>
              <a:rPr lang="en-US" dirty="0" smtClean="0"/>
              <a:t>identification card.</a:t>
            </a:r>
            <a:endParaRPr lang="en-US" dirty="0"/>
          </a:p>
          <a:p>
            <a:r>
              <a:rPr lang="en-US" dirty="0"/>
              <a:t>The lanyards </a:t>
            </a:r>
            <a:r>
              <a:rPr lang="en-US" dirty="0" smtClean="0"/>
              <a:t>for communities are color coded.</a:t>
            </a:r>
            <a:endParaRPr lang="en-US" dirty="0"/>
          </a:p>
          <a:p>
            <a:r>
              <a:rPr lang="en-US" dirty="0"/>
              <a:t>During this week, </a:t>
            </a:r>
            <a:r>
              <a:rPr lang="en-US" dirty="0" smtClean="0"/>
              <a:t>teams </a:t>
            </a:r>
            <a:r>
              <a:rPr lang="en-US" dirty="0"/>
              <a:t>will be going around to all classes to make sure all students have their community lanyards and school identification.</a:t>
            </a:r>
          </a:p>
          <a:p>
            <a:r>
              <a:rPr lang="en-US" dirty="0"/>
              <a:t>Lanyards MUST be worn ALL day</a:t>
            </a:r>
            <a:r>
              <a:rPr lang="en-US" dirty="0" smtClean="0"/>
              <a:t>.</a:t>
            </a:r>
          </a:p>
          <a:p>
            <a:r>
              <a:rPr lang="en-US" dirty="0" smtClean="0"/>
              <a:t>If you need a replacement identification card, we will reissue and document you have received a new one.</a:t>
            </a:r>
            <a:endParaRPr lang="en-US" dirty="0"/>
          </a:p>
        </p:txBody>
      </p:sp>
    </p:spTree>
    <p:extLst>
      <p:ext uri="{BB962C8B-B14F-4D97-AF65-F5344CB8AC3E}">
        <p14:creationId xmlns:p14="http://schemas.microsoft.com/office/powerpoint/2010/main" val="2425450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7C917D-69B4-4914-B9EE-6484FF1361AB}"/>
              </a:ext>
            </a:extLst>
          </p:cNvPr>
          <p:cNvSpPr>
            <a:spLocks noGrp="1"/>
          </p:cNvSpPr>
          <p:nvPr>
            <p:ph type="title"/>
          </p:nvPr>
        </p:nvSpPr>
        <p:spPr/>
        <p:txBody>
          <a:bodyPr/>
          <a:lstStyle/>
          <a:p>
            <a:r>
              <a:rPr lang="en-US" dirty="0"/>
              <a:t>Hallway and Bathroom Passes</a:t>
            </a:r>
          </a:p>
        </p:txBody>
      </p:sp>
      <p:sp>
        <p:nvSpPr>
          <p:cNvPr id="3" name="Content Placeholder 2">
            <a:extLst>
              <a:ext uri="{FF2B5EF4-FFF2-40B4-BE49-F238E27FC236}">
                <a16:creationId xmlns:a16="http://schemas.microsoft.com/office/drawing/2014/main" xmlns="" id="{9FACEB20-89F2-4113-97C5-444F975205CC}"/>
              </a:ext>
            </a:extLst>
          </p:cNvPr>
          <p:cNvSpPr>
            <a:spLocks noGrp="1"/>
          </p:cNvSpPr>
          <p:nvPr>
            <p:ph idx="1"/>
          </p:nvPr>
        </p:nvSpPr>
        <p:spPr/>
        <p:txBody>
          <a:bodyPr>
            <a:normAutofit/>
          </a:bodyPr>
          <a:lstStyle/>
          <a:p>
            <a:r>
              <a:rPr lang="en-US" sz="2400" dirty="0"/>
              <a:t>Please make sure when you go to the bathroom or to another classroom that you have an official I.S. 5 hallway pass.  It must be filled out completely and signed by your teacher.</a:t>
            </a:r>
          </a:p>
          <a:p>
            <a:r>
              <a:rPr lang="en-US" sz="2400" dirty="0"/>
              <a:t>We made sure that ALL teachers have passes in the classroom.</a:t>
            </a:r>
          </a:p>
        </p:txBody>
      </p:sp>
    </p:spTree>
    <p:extLst>
      <p:ext uri="{BB962C8B-B14F-4D97-AF65-F5344CB8AC3E}">
        <p14:creationId xmlns:p14="http://schemas.microsoft.com/office/powerpoint/2010/main" val="2719693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90AE14-EED1-4566-BECF-61CC6545862E}"/>
              </a:ext>
            </a:extLst>
          </p:cNvPr>
          <p:cNvSpPr>
            <a:spLocks noGrp="1"/>
          </p:cNvSpPr>
          <p:nvPr>
            <p:ph type="title"/>
          </p:nvPr>
        </p:nvSpPr>
        <p:spPr>
          <a:xfrm>
            <a:off x="1589902" y="973668"/>
            <a:ext cx="9415849" cy="706964"/>
          </a:xfrm>
        </p:spPr>
        <p:txBody>
          <a:bodyPr/>
          <a:lstStyle/>
          <a:p>
            <a:r>
              <a:rPr lang="en-US" dirty="0" smtClean="0">
                <a:latin typeface="Century Gothic" panose="020B0502020202020204" pitchFamily="34" charset="0"/>
              </a:rPr>
              <a:t>Hats, Hoodies and Clothing Choices</a:t>
            </a:r>
            <a:endParaRPr lang="en-US"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xmlns="" id="{ABF30182-3FA7-49D9-B8AD-7524A87BAC82}"/>
              </a:ext>
            </a:extLst>
          </p:cNvPr>
          <p:cNvSpPr>
            <a:spLocks noGrp="1"/>
          </p:cNvSpPr>
          <p:nvPr>
            <p:ph idx="1"/>
          </p:nvPr>
        </p:nvSpPr>
        <p:spPr/>
        <p:txBody>
          <a:bodyPr>
            <a:normAutofit/>
          </a:bodyPr>
          <a:lstStyle/>
          <a:p>
            <a:r>
              <a:rPr lang="en-US" sz="2800" dirty="0"/>
              <a:t>For reasons of security and safety, once you have entered the school building, you must take off your hoodie or hat</a:t>
            </a:r>
            <a:r>
              <a:rPr lang="en-US" sz="2800" dirty="0" smtClean="0"/>
              <a:t>.</a:t>
            </a:r>
          </a:p>
          <a:p>
            <a:r>
              <a:rPr lang="en-US" sz="2800" dirty="0" smtClean="0"/>
              <a:t>You cannot wear crocs, slippers, or sliders.</a:t>
            </a:r>
          </a:p>
          <a:p>
            <a:r>
              <a:rPr lang="en-US" sz="2800" dirty="0" smtClean="0"/>
              <a:t>You cannot wear tanks, crop tops, halter tops or blouses with spaghetti straps.  </a:t>
            </a:r>
            <a:endParaRPr lang="en-US" sz="2800" dirty="0"/>
          </a:p>
        </p:txBody>
      </p:sp>
    </p:spTree>
    <p:extLst>
      <p:ext uri="{BB962C8B-B14F-4D97-AF65-F5344CB8AC3E}">
        <p14:creationId xmlns:p14="http://schemas.microsoft.com/office/powerpoint/2010/main" val="879220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557951-334C-4A3B-AB28-13790B9E2988}"/>
              </a:ext>
            </a:extLst>
          </p:cNvPr>
          <p:cNvSpPr>
            <a:spLocks noGrp="1"/>
          </p:cNvSpPr>
          <p:nvPr>
            <p:ph type="title"/>
          </p:nvPr>
        </p:nvSpPr>
        <p:spPr>
          <a:xfrm>
            <a:off x="1583209" y="916004"/>
            <a:ext cx="5515817" cy="706964"/>
          </a:xfrm>
        </p:spPr>
        <p:txBody>
          <a:bodyPr/>
          <a:lstStyle/>
          <a:p>
            <a:r>
              <a:rPr lang="en-US" dirty="0"/>
              <a:t>Attendance</a:t>
            </a:r>
          </a:p>
        </p:txBody>
      </p:sp>
      <p:sp>
        <p:nvSpPr>
          <p:cNvPr id="3" name="Content Placeholder 2">
            <a:extLst>
              <a:ext uri="{FF2B5EF4-FFF2-40B4-BE49-F238E27FC236}">
                <a16:creationId xmlns:a16="http://schemas.microsoft.com/office/drawing/2014/main" xmlns="" id="{635CE6D0-4A2F-4181-B9FB-196990F58128}"/>
              </a:ext>
            </a:extLst>
          </p:cNvPr>
          <p:cNvSpPr>
            <a:spLocks noGrp="1"/>
          </p:cNvSpPr>
          <p:nvPr>
            <p:ph idx="1"/>
          </p:nvPr>
        </p:nvSpPr>
        <p:spPr/>
        <p:txBody>
          <a:bodyPr>
            <a:normAutofit/>
          </a:bodyPr>
          <a:lstStyle/>
          <a:p>
            <a:r>
              <a:rPr lang="en-US" sz="2000" dirty="0" smtClean="0"/>
              <a:t>It is </a:t>
            </a:r>
            <a:r>
              <a:rPr lang="en-US" sz="2000" dirty="0"/>
              <a:t>very important for you attend school.</a:t>
            </a:r>
          </a:p>
          <a:p>
            <a:r>
              <a:rPr lang="en-US" sz="2000" dirty="0"/>
              <a:t>Please note, when you are absent.  A call is made to your home automatically.</a:t>
            </a:r>
          </a:p>
          <a:p>
            <a:r>
              <a:rPr lang="en-US" sz="2000" dirty="0"/>
              <a:t>If you are running late, please make sure to get a late pass.</a:t>
            </a:r>
          </a:p>
        </p:txBody>
      </p:sp>
    </p:spTree>
    <p:extLst>
      <p:ext uri="{BB962C8B-B14F-4D97-AF65-F5344CB8AC3E}">
        <p14:creationId xmlns:p14="http://schemas.microsoft.com/office/powerpoint/2010/main" val="1948366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823784" y="2099733"/>
            <a:ext cx="9745361" cy="2677648"/>
          </a:xfrm>
        </p:spPr>
        <p:txBody>
          <a:bodyPr/>
          <a:lstStyle/>
          <a:p>
            <a:r>
              <a:rPr lang="en-US" dirty="0" smtClean="0"/>
              <a:t>What is “GRP” &amp; “Shelter-In”</a:t>
            </a:r>
            <a:endParaRPr lang="en-US" dirty="0"/>
          </a:p>
        </p:txBody>
      </p:sp>
      <p:sp>
        <p:nvSpPr>
          <p:cNvPr id="6" name="Subtitle 5"/>
          <p:cNvSpPr>
            <a:spLocks noGrp="1"/>
          </p:cNvSpPr>
          <p:nvPr>
            <p:ph type="subTitle" idx="1"/>
          </p:nvPr>
        </p:nvSpPr>
        <p:spPr/>
        <p:txBody>
          <a:bodyPr/>
          <a:lstStyle/>
          <a:p>
            <a:r>
              <a:rPr lang="en-US" dirty="0" smtClean="0"/>
              <a:t>NYC DOE Protocols for safety </a:t>
            </a:r>
            <a:endParaRPr lang="en-US" dirty="0"/>
          </a:p>
        </p:txBody>
      </p:sp>
    </p:spTree>
    <p:extLst>
      <p:ext uri="{BB962C8B-B14F-4D97-AF65-F5344CB8AC3E}">
        <p14:creationId xmlns:p14="http://schemas.microsoft.com/office/powerpoint/2010/main" val="253611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340051" cy="706964"/>
          </a:xfrm>
        </p:spPr>
        <p:txBody>
          <a:bodyPr/>
          <a:lstStyle/>
          <a:p>
            <a:r>
              <a:rPr lang="en-US" dirty="0"/>
              <a:t>General Response Protocol – “Shelter-In”</a:t>
            </a:r>
          </a:p>
        </p:txBody>
      </p:sp>
      <p:sp>
        <p:nvSpPr>
          <p:cNvPr id="3" name="Content Placeholder 2"/>
          <p:cNvSpPr>
            <a:spLocks noGrp="1"/>
          </p:cNvSpPr>
          <p:nvPr>
            <p:ph idx="1"/>
          </p:nvPr>
        </p:nvSpPr>
        <p:spPr/>
        <p:txBody>
          <a:bodyPr/>
          <a:lstStyle/>
          <a:p>
            <a:r>
              <a:rPr lang="en-US" b="1" dirty="0"/>
              <a:t>A Shelter- In would be used in different conditions that may include: </a:t>
            </a:r>
            <a:endParaRPr lang="en-US" dirty="0"/>
          </a:p>
          <a:p>
            <a:pPr marL="0" indent="0">
              <a:buNone/>
            </a:pPr>
            <a:r>
              <a:rPr lang="en-US" dirty="0" smtClean="0"/>
              <a:t>	•</a:t>
            </a:r>
            <a:r>
              <a:rPr lang="en-US" dirty="0"/>
              <a:t>Dangerous weather conditions. </a:t>
            </a:r>
          </a:p>
          <a:p>
            <a:pPr marL="0" indent="0">
              <a:buNone/>
            </a:pPr>
            <a:r>
              <a:rPr lang="en-US" dirty="0" smtClean="0"/>
              <a:t>	•</a:t>
            </a:r>
            <a:r>
              <a:rPr lang="en-US" dirty="0"/>
              <a:t>Police activity in the immediate vicinity of the school. </a:t>
            </a:r>
          </a:p>
          <a:p>
            <a:pPr marL="0" indent="0">
              <a:buNone/>
            </a:pPr>
            <a:r>
              <a:rPr lang="en-US" dirty="0" smtClean="0"/>
              <a:t>	•</a:t>
            </a:r>
            <a:r>
              <a:rPr lang="en-US" dirty="0"/>
              <a:t>Other hazardous/ dangerous conditions outside of the building. </a:t>
            </a:r>
            <a:endParaRPr lang="en-US" dirty="0" smtClean="0"/>
          </a:p>
          <a:p>
            <a:pPr>
              <a:buFont typeface="Wingdings" panose="05000000000000000000" pitchFamily="2" charset="2"/>
              <a:buChar char="Ø"/>
            </a:pPr>
            <a:r>
              <a:rPr lang="en-US" b="1" dirty="0" smtClean="0"/>
              <a:t>A Shelter-In is only lifted by NYPD. </a:t>
            </a:r>
          </a:p>
          <a:p>
            <a:pPr>
              <a:buFont typeface="Wingdings" panose="05000000000000000000" pitchFamily="2" charset="2"/>
              <a:buChar char="Ø"/>
            </a:pPr>
            <a:r>
              <a:rPr lang="en-US" b="1" dirty="0" smtClean="0"/>
              <a:t>Families and guardians are notified by the school in collaboration with NYC DOE central as well as NYPD.</a:t>
            </a:r>
            <a:endParaRPr lang="en-US" b="1" dirty="0"/>
          </a:p>
          <a:p>
            <a:pPr marL="0" indent="0">
              <a:buNone/>
            </a:pPr>
            <a:endParaRPr lang="en-US" dirty="0"/>
          </a:p>
        </p:txBody>
      </p:sp>
    </p:spTree>
    <p:extLst>
      <p:ext uri="{BB962C8B-B14F-4D97-AF65-F5344CB8AC3E}">
        <p14:creationId xmlns:p14="http://schemas.microsoft.com/office/powerpoint/2010/main" val="3543323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216484" cy="706964"/>
          </a:xfrm>
        </p:spPr>
        <p:txBody>
          <a:bodyPr/>
          <a:lstStyle/>
          <a:p>
            <a:r>
              <a:rPr lang="en-US" dirty="0" smtClean="0"/>
              <a:t>General Response Protocol – “Shelter-In”</a:t>
            </a:r>
            <a:endParaRPr lang="en-US" dirty="0"/>
          </a:p>
        </p:txBody>
      </p:sp>
      <p:sp>
        <p:nvSpPr>
          <p:cNvPr id="3" name="Content Placeholder 2"/>
          <p:cNvSpPr>
            <a:spLocks noGrp="1"/>
          </p:cNvSpPr>
          <p:nvPr>
            <p:ph idx="1"/>
          </p:nvPr>
        </p:nvSpPr>
        <p:spPr/>
        <p:txBody>
          <a:bodyPr>
            <a:normAutofit fontScale="85000" lnSpcReduction="10000"/>
          </a:bodyPr>
          <a:lstStyle/>
          <a:p>
            <a:r>
              <a:rPr lang="en-US" dirty="0"/>
              <a:t>Teachers will: </a:t>
            </a:r>
            <a:endParaRPr lang="en-US" dirty="0" smtClean="0"/>
          </a:p>
          <a:p>
            <a:pPr lvl="1"/>
            <a:r>
              <a:rPr lang="en-US" dirty="0" smtClean="0"/>
              <a:t>Increase </a:t>
            </a:r>
            <a:r>
              <a:rPr lang="en-US" dirty="0"/>
              <a:t>situational awareness. </a:t>
            </a:r>
            <a:endParaRPr lang="en-US" dirty="0" smtClean="0"/>
          </a:p>
          <a:p>
            <a:pPr lvl="1"/>
            <a:r>
              <a:rPr lang="en-US" dirty="0" smtClean="0"/>
              <a:t>Conduct </a:t>
            </a:r>
            <a:r>
              <a:rPr lang="en-US" dirty="0"/>
              <a:t>business as usual. Follow all announced directions and remember that the Shelter- In directive remains in effect until they hear the announcement “The Shelter-In has been lifted</a:t>
            </a:r>
            <a:r>
              <a:rPr lang="en-US" dirty="0" smtClean="0"/>
              <a:t>”. </a:t>
            </a:r>
          </a:p>
          <a:p>
            <a:pPr lvl="1"/>
            <a:r>
              <a:rPr lang="en-US" dirty="0" smtClean="0"/>
              <a:t>Remember </a:t>
            </a:r>
            <a:r>
              <a:rPr lang="en-US" dirty="0"/>
              <a:t>that BRT members, floor wardens and School Safety Agents will ensure that all perimeter doors and floors posts are secured and monitored until the Shelter- In has ended. </a:t>
            </a:r>
            <a:endParaRPr lang="en-US" dirty="0" smtClean="0"/>
          </a:p>
          <a:p>
            <a:r>
              <a:rPr lang="en-US" dirty="0" smtClean="0"/>
              <a:t>Students </a:t>
            </a:r>
            <a:r>
              <a:rPr lang="en-US" dirty="0"/>
              <a:t>will remember that: </a:t>
            </a:r>
            <a:endParaRPr lang="en-US" dirty="0" smtClean="0"/>
          </a:p>
          <a:p>
            <a:pPr lvl="1"/>
            <a:r>
              <a:rPr lang="en-US" dirty="0" smtClean="0"/>
              <a:t>They </a:t>
            </a:r>
            <a:r>
              <a:rPr lang="en-US" dirty="0"/>
              <a:t>will be secured inside of the building. </a:t>
            </a:r>
            <a:endParaRPr lang="en-US" dirty="0" smtClean="0"/>
          </a:p>
          <a:p>
            <a:pPr lvl="1"/>
            <a:r>
              <a:rPr lang="en-US" dirty="0" smtClean="0"/>
              <a:t>Classes </a:t>
            </a:r>
            <a:r>
              <a:rPr lang="en-US" dirty="0"/>
              <a:t>will continue as usual. However, once the exit doors have been secured, no one will be permitted to enter or leave the building until the Shelter- In has ended. </a:t>
            </a:r>
            <a:endParaRPr lang="en-US" dirty="0" smtClean="0"/>
          </a:p>
          <a:p>
            <a:pPr lvl="1"/>
            <a:r>
              <a:rPr lang="en-US" dirty="0" smtClean="0"/>
              <a:t>They </a:t>
            </a:r>
            <a:r>
              <a:rPr lang="en-US" dirty="0"/>
              <a:t>must listen to all announcements as directions may change during each incident.</a:t>
            </a:r>
          </a:p>
        </p:txBody>
      </p:sp>
    </p:spTree>
    <p:extLst>
      <p:ext uri="{BB962C8B-B14F-4D97-AF65-F5344CB8AC3E}">
        <p14:creationId xmlns:p14="http://schemas.microsoft.com/office/powerpoint/2010/main" val="2454938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Annual Letter for General Response Protocol</a:t>
            </a:r>
            <a:endParaRPr lang="en-US" dirty="0"/>
          </a:p>
        </p:txBody>
      </p:sp>
      <p:sp>
        <p:nvSpPr>
          <p:cNvPr id="4" name="Content Placeholder 3"/>
          <p:cNvSpPr>
            <a:spLocks noGrp="1"/>
          </p:cNvSpPr>
          <p:nvPr>
            <p:ph sz="half" idx="1"/>
          </p:nvPr>
        </p:nvSpPr>
        <p:spPr/>
        <p:txBody>
          <a:bodyPr/>
          <a:lstStyle/>
          <a:p>
            <a:r>
              <a:rPr lang="en-US" dirty="0" smtClean="0"/>
              <a:t>Every year, parents and guardians receive a letter regarding General Response Protocol </a:t>
            </a:r>
          </a:p>
          <a:p>
            <a:r>
              <a:rPr lang="en-US" dirty="0" smtClean="0"/>
              <a:t>To review protocols and information, please visit schools.nyc.gov and see “Parent Guide to School Safety and Emergency Preparedness”</a:t>
            </a:r>
          </a:p>
          <a:p>
            <a:r>
              <a:rPr lang="en-US" i="1" dirty="0">
                <a:hlinkClick r:id="rId2"/>
              </a:rPr>
              <a:t>https://</a:t>
            </a:r>
            <a:r>
              <a:rPr lang="en-US" i="1" dirty="0" smtClean="0">
                <a:hlinkClick r:id="rId2"/>
              </a:rPr>
              <a:t>www.schools.nyc.gov/school-life/safe-schools/school-safety/parent-guide-to-school-safety-and-emergency-preparedness</a:t>
            </a:r>
            <a:r>
              <a:rPr lang="en-US" i="1" dirty="0" smtClean="0"/>
              <a:t> </a:t>
            </a:r>
          </a:p>
          <a:p>
            <a:pPr lvl="1"/>
            <a:endParaRPr lang="en-US" i="1" dirty="0"/>
          </a:p>
        </p:txBody>
      </p:sp>
      <p:pic>
        <p:nvPicPr>
          <p:cNvPr id="6" name="Content Placeholder 5"/>
          <p:cNvPicPr>
            <a:picLocks noGrp="1" noChangeAspect="1"/>
          </p:cNvPicPr>
          <p:nvPr>
            <p:ph sz="half" idx="2"/>
          </p:nvPr>
        </p:nvPicPr>
        <p:blipFill>
          <a:blip r:embed="rId3"/>
          <a:stretch>
            <a:fillRect/>
          </a:stretch>
        </p:blipFill>
        <p:spPr>
          <a:xfrm>
            <a:off x="6694767" y="2281882"/>
            <a:ext cx="3338920" cy="4242486"/>
          </a:xfrm>
          <a:prstGeom prst="rect">
            <a:avLst/>
          </a:prstGeom>
        </p:spPr>
      </p:pic>
    </p:spTree>
    <p:extLst>
      <p:ext uri="{BB962C8B-B14F-4D97-AF65-F5344CB8AC3E}">
        <p14:creationId xmlns:p14="http://schemas.microsoft.com/office/powerpoint/2010/main" val="185073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Welcoming Parent &amp; Guardian Questions</a:t>
            </a:r>
            <a:endParaRPr lang="en-US" dirty="0"/>
          </a:p>
        </p:txBody>
      </p:sp>
      <p:sp>
        <p:nvSpPr>
          <p:cNvPr id="3" name="Subtitle 2"/>
          <p:cNvSpPr>
            <a:spLocks noGrp="1"/>
          </p:cNvSpPr>
          <p:nvPr>
            <p:ph type="subTitle" idx="1"/>
          </p:nvPr>
        </p:nvSpPr>
        <p:spPr/>
        <p:txBody>
          <a:bodyPr>
            <a:normAutofit fontScale="77500" lnSpcReduction="20000"/>
          </a:bodyPr>
          <a:lstStyle/>
          <a:p>
            <a:r>
              <a:rPr lang="en-US" dirty="0" err="1" smtClean="0"/>
              <a:t>Madelene</a:t>
            </a:r>
            <a:r>
              <a:rPr lang="en-US" dirty="0" smtClean="0"/>
              <a:t> </a:t>
            </a:r>
            <a:r>
              <a:rPr lang="en-US" dirty="0" err="1" smtClean="0"/>
              <a:t>chan</a:t>
            </a:r>
            <a:r>
              <a:rPr lang="en-US" dirty="0" smtClean="0"/>
              <a:t>, superintendent </a:t>
            </a:r>
          </a:p>
          <a:p>
            <a:r>
              <a:rPr lang="en-US" dirty="0" smtClean="0"/>
              <a:t>Kelly </a:t>
            </a:r>
            <a:r>
              <a:rPr lang="en-US" dirty="0" err="1" smtClean="0"/>
              <a:t>nepogoda</a:t>
            </a:r>
            <a:r>
              <a:rPr lang="en-US" dirty="0" smtClean="0"/>
              <a:t>, </a:t>
            </a:r>
            <a:r>
              <a:rPr lang="en-US" dirty="0" err="1" smtClean="0"/>
              <a:t>i.s</a:t>
            </a:r>
            <a:r>
              <a:rPr lang="en-US" dirty="0" smtClean="0"/>
              <a:t>. 5 principal</a:t>
            </a:r>
          </a:p>
          <a:p>
            <a:r>
              <a:rPr lang="en-US" dirty="0" err="1" smtClean="0"/>
              <a:t>i.s</a:t>
            </a:r>
            <a:r>
              <a:rPr lang="en-US" dirty="0" smtClean="0"/>
              <a:t>. 5 administrative team</a:t>
            </a:r>
            <a:endParaRPr lang="en-US" dirty="0"/>
          </a:p>
        </p:txBody>
      </p:sp>
    </p:spTree>
    <p:extLst>
      <p:ext uri="{BB962C8B-B14F-4D97-AF65-F5344CB8AC3E}">
        <p14:creationId xmlns:p14="http://schemas.microsoft.com/office/powerpoint/2010/main" val="976756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7287B32-36EA-4AD8-BCB4-7D0737E1F977}">
  <we:reference id="98d6c1cd-d2ea-4e59-b3d5-7612ea4978eb" version="3.0.0.1" store="EXCatalog" storeType="EXCatalog"/>
  <we:alternateReferences>
    <we:reference id="WA104380907" version="3.0.0.1"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06C2ADDBB33149970B91D0ECE0E4D1" ma:contentTypeVersion="7" ma:contentTypeDescription="Create a new document." ma:contentTypeScope="" ma:versionID="95580c3d45345ccfaf7bada157ba9909">
  <xsd:schema xmlns:xsd="http://www.w3.org/2001/XMLSchema" xmlns:xs="http://www.w3.org/2001/XMLSchema" xmlns:p="http://schemas.microsoft.com/office/2006/metadata/properties" xmlns:ns3="5c850c9c-bef8-40d9-a881-72b8e69b66ec" xmlns:ns4="00413a53-045f-4a32-b67a-564883015b38" targetNamespace="http://schemas.microsoft.com/office/2006/metadata/properties" ma:root="true" ma:fieldsID="1364713b71fa54ca3bab0f3037cce788" ns3:_="" ns4:_="">
    <xsd:import namespace="5c850c9c-bef8-40d9-a881-72b8e69b66ec"/>
    <xsd:import namespace="00413a53-045f-4a32-b67a-564883015b38"/>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850c9c-bef8-40d9-a881-72b8e69b66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0413a53-045f-4a32-b67a-564883015b3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3F4BA7-2381-4163-A5DD-9C80275110F8}">
  <ds:schemaRefs>
    <ds:schemaRef ds:uri="http://schemas.microsoft.com/office/2006/documentManagement/types"/>
    <ds:schemaRef ds:uri="00413a53-045f-4a32-b67a-564883015b38"/>
    <ds:schemaRef ds:uri="http://purl.org/dc/dcmitype/"/>
    <ds:schemaRef ds:uri="http://schemas.microsoft.com/office/2006/metadata/properties"/>
    <ds:schemaRef ds:uri="http://www.w3.org/XML/1998/namespace"/>
    <ds:schemaRef ds:uri="http://schemas.openxmlformats.org/package/2006/metadata/core-properties"/>
    <ds:schemaRef ds:uri="http://purl.org/dc/elements/1.1/"/>
    <ds:schemaRef ds:uri="http://purl.org/dc/terms/"/>
    <ds:schemaRef ds:uri="5c850c9c-bef8-40d9-a881-72b8e69b66ec"/>
    <ds:schemaRef ds:uri="http://schemas.microsoft.com/office/infopath/2007/PartnerControls"/>
  </ds:schemaRefs>
</ds:datastoreItem>
</file>

<file path=customXml/itemProps2.xml><?xml version="1.0" encoding="utf-8"?>
<ds:datastoreItem xmlns:ds="http://schemas.openxmlformats.org/officeDocument/2006/customXml" ds:itemID="{19BA1659-EFD6-4896-8453-CF2DFEE45EB6}">
  <ds:schemaRefs>
    <ds:schemaRef ds:uri="http://schemas.microsoft.com/sharepoint/v3/contenttype/forms"/>
  </ds:schemaRefs>
</ds:datastoreItem>
</file>

<file path=customXml/itemProps3.xml><?xml version="1.0" encoding="utf-8"?>
<ds:datastoreItem xmlns:ds="http://schemas.openxmlformats.org/officeDocument/2006/customXml" ds:itemID="{15CF7D73-9EE5-4A3B-A4AF-48D0CEF56D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850c9c-bef8-40d9-a881-72b8e69b66ec"/>
    <ds:schemaRef ds:uri="00413a53-045f-4a32-b67a-564883015b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TM02900722[[fn=Ion Boardroom]]</Template>
  <TotalTime>544</TotalTime>
  <Words>931</Words>
  <Application>Microsoft Macintosh PowerPoint</Application>
  <PresentationFormat>Widescreen</PresentationFormat>
  <Paragraphs>87</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Century Gothic</vt:lpstr>
      <vt:lpstr>Comic Sans MS</vt:lpstr>
      <vt:lpstr>Wingdings</vt:lpstr>
      <vt:lpstr>Wingdings 3</vt:lpstr>
      <vt:lpstr>Arial</vt:lpstr>
      <vt:lpstr>Ion Boardroom</vt:lpstr>
      <vt:lpstr>Walter H. Crowley, I.S. 5</vt:lpstr>
      <vt:lpstr>I.S. 5 Community Teams</vt:lpstr>
      <vt:lpstr>Upon arriving back from April break, all community grade level groups had a special auditorium presentation to reiterate our safety and security practices at I.S. 5 </vt:lpstr>
      <vt:lpstr>           Breakfast – 7:40am – 8:10am</vt:lpstr>
      <vt:lpstr>Cell Phones</vt:lpstr>
      <vt:lpstr>School Community Lanyards</vt:lpstr>
      <vt:lpstr>Hallway and Bathroom Passes</vt:lpstr>
      <vt:lpstr>Hats, Hoodies and Clothing Choices</vt:lpstr>
      <vt:lpstr>Attendance</vt:lpstr>
      <vt:lpstr>What is “GRP” &amp; “Shelter-In”</vt:lpstr>
      <vt:lpstr>General Response Protocol – “Shelter-In”</vt:lpstr>
      <vt:lpstr>General Response Protocol – “Shelter-In”</vt:lpstr>
      <vt:lpstr>Annual Letter for General Response Protocol</vt:lpstr>
      <vt:lpstr>Welcoming Parent &amp; Guardian Questions</vt:lpstr>
    </vt:vector>
  </TitlesOfParts>
  <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Walter H. Crowley, I.S. 5</dc:title>
  <dc:creator>Rojas Joseph</dc:creator>
  <cp:lastModifiedBy>Nepogoda Kelly</cp:lastModifiedBy>
  <cp:revision>18</cp:revision>
  <cp:lastPrinted>2022-05-12T17:21:35Z</cp:lastPrinted>
  <dcterms:created xsi:type="dcterms:W3CDTF">2022-04-23T21:22:18Z</dcterms:created>
  <dcterms:modified xsi:type="dcterms:W3CDTF">2022-05-12T19:29:58Z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0x0101003D06C2ADDBB33149970B91D0ECE0E4D1</vt:lpwstr>
  </property>
</Properties>
</file>